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Comfortaa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603E75-C5FF-4ED4-BA30-60DB37FED48C}">
  <a:tblStyle styleId="{35603E75-C5FF-4ED4-BA30-60DB37FED4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8626DF-A3AE-427C-8F40-44096BA86A6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Comfortaa-bold.fntdata"/><Relationship Id="rId70" Type="http://schemas.openxmlformats.org/officeDocument/2006/relationships/font" Target="fonts/Comfortaa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-walk-through-imbalanced-classes-in-machine-learning-through-a-visual-cheat-sheet-974740b19094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ooja2512/Adult-Census-Income/blob/master/Adult%20Census%20Income.ipynb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eef09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eef09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ac8ce99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ac8ce99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focar nas duas primeiras.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1a1e7b1f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1a1e7b1f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4460fe7d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4460fe7d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460fe7d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460fe7d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Nesse exemplo supomos que existe apenas duas classes (0,1)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se tem apenas N itens (q=0, p=1) ou apenas m itens (q=1 e p=0) a entropia é zero (tudo bem organizado)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entropia é máxima quando p=0.5 e q=0.5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Dependendo do número de classes a Entropia pode ser maior que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4460fe7d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4460fe7d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os valores unicos, no nosso caso high_income é [0,1]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entropia de uma dava coluna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Dependendo do número de classes a entropia pode ser maior que 1. Mas em geral é [0,1]  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scipy.stats </a:t>
            </a:r>
            <a:r>
              <a:rPr lang="en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entropy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1a84661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1a84661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entropia E(T,X) de T (alvo) em relação a X. Pode ser entendida como a entropia de T ponderada por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menor esse valor melhor será a divisão por essa coluna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4460fe7d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4460fe7d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Ganho de informação é deixar homogeneo, ou seja, apenas uma classe!!! Uma classe é a informação.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Basicamente isso pode ser interpretado assim. Dado o meu alvo (T), no caso a columa "Income</a:t>
            </a:r>
            <a:r>
              <a:rPr lang="en"/>
              <a:t>". Qual será o meu ganho de informaçÃo se eu dividir a árvore por X.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1a84661e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1a84661e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prática os resultados são bem parecidos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ac8ce992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ac8ce992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a84661e4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a84661e4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divide evaluation metrics into three useful groups; they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Threshold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Ranking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Probability Metrics.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threshold metrics (e.g.,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and F-measure), the ranking methods and metrics (e.g., receiver operating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(ROC) analysis and AUC), and the probabilistic metrics (e.g., root-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mean-squared error).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abe99c5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abe99c5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1a84661e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1a84661e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&lt;boa pratica&gt;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0 - classe majoritaria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Casse 1 - classe minoritaria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Ainda tem outras métricas (gmean, f-Beta)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ac8ce992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ac8ce992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ac8ce992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ac8ce992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ac8ce992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ac8ce992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G-mean é muito usado para problemas com classes desbalanceadas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Fbeta é a generalização do F-measure. O beta controla os pesos da média harmónica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ac8ce9927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ac8ce992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4460fe7d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4460fe7d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Quanto maior por o AUC sobre o ROC melhor. Na prática, quanto mais próximo de 1 melhor.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Ainda é possível usar um gráfico muito similar com Recall vs Precision (o melhor ponto seria uper-right)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1a84661e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1a84661e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Abaixo de 0.5 é classe negativa e acima é classe positiva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1a84661e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1a84661e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Abaixo de 0.5 é classe negativa e acima é classe positiva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1a84661e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1a84661e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Abaixo de 0.5 é classe negativa e acima é classe positiva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1a84661e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1a84661e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Abaixo de 0.5 é classe negativa e acima é classe positiva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https://towardsdatascience.com/a-walk-through-imbalanced-classes-in-machine-learning-through-a-visual-cheat-sheet-974740b19094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4460fe7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4460fe7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ac8ce992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ac8ce992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utilizado em funções custo de DL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ac8ce992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ac8ce992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ac8ce992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ac8ce992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perfect classier has a Brier score of 0.0. Although typically described in terms of binary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classication tasks, the Brier score can also be calculated for multiclass classication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ac8ce992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ac8ce992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1a84661e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1a84661e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4460fe7d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4460fe7d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1a84661e4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1a84661e4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Libraries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data, including EDA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Clean, prepare and manipulate Data (feature engineering)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Modeling (train and test)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 Tuning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Finalizing the Model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1a84661e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1a84661e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AutoNum type="arabicPeriod"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1a84661e4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1a84661e4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1a84661e4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1a84661e4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ac8ce99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ac8ce99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ddfc33d0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ddfc33d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Tudo isso é para detectar que realmente algumas colunas podem influenciar nos resultados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ddfc33d0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ddfc33d0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ddfc33d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ddfc33d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variaveis tem uma assimetria para a direita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1a84661e4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1a84661e4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ddfc33d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ddfc33d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Reforçar as técnicas de outliers: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IQR 99.7%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3desvios padrões 99.7%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NDimensões (sklearn)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Outras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ddfc33d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ddfc33d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ddfc33d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ddfc33d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ddfc33d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ddfc33d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ddfc33d0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ddfc33d0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Dessa forma estamos vazando dados do treinamento para o teste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ddfc33d0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ddfc33d0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vazamento de dados é ainda mais dificil de detectar se vc estiver usando k-fold, porém utilizando pipelines resolve o problema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4460fe7d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4460fe7d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Jogar golf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grande desafio aqui é fazer isso de maneira automatica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ddfc33d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ddfc33d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ddfc33d0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9ddfc33d0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ddfc33d0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ddfc33d0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ddfc33d0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ddfc33d0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4460fe7d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4460fe7d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4ee1900c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4ee1900c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1a1e7b1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1a1e7b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1e7b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1e7b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 veio do censo de 1994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de classificação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ac8ce99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ac8ce99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data.select_dtypes(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"object"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).apply(pd.Series.nunique)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https://github.com/pooja2512/Adult-Census-Income/blob/master/Adult%20Census%20Income.ipynb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Boa prática: classe majoritaria [0] e classe minoritaria [1] isso auxilio as métricas de avaliação, só por isso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ac8ce992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ac8ce992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kye Slide">
  <p:cSld name="Blue Sky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7" name="Google Shape;57;p15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62" name="Google Shape;62;p15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sz="1300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kye Slide">
  <p:cSld name="Blue Sky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" name="Google Shape;73;p19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9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7" name="Google Shape;77;p19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78" name="Google Shape;78;p19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genda">
  <p:cSld name="Presentation Agenda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4" name="Google Shape;84;p20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5" name="Google Shape;85;p20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0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20"/>
          <p:cNvSpPr/>
          <p:nvPr/>
        </p:nvSpPr>
        <p:spPr>
          <a:xfrm>
            <a:off x="0" y="1649412"/>
            <a:ext cx="9144000" cy="29574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20"/>
          <p:cNvGrpSpPr/>
          <p:nvPr/>
        </p:nvGrpSpPr>
        <p:grpSpPr>
          <a:xfrm>
            <a:off x="287082" y="3019638"/>
            <a:ext cx="250200" cy="250200"/>
            <a:chOff x="287082" y="3019638"/>
            <a:chExt cx="250200" cy="250200"/>
          </a:xfrm>
        </p:grpSpPr>
        <p:sp>
          <p:nvSpPr>
            <p:cNvPr id="90" name="Google Shape;90;p20"/>
            <p:cNvSpPr/>
            <p:nvPr/>
          </p:nvSpPr>
          <p:spPr>
            <a:xfrm>
              <a:off x="369099" y="3086272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287082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20"/>
          <p:cNvGrpSpPr/>
          <p:nvPr/>
        </p:nvGrpSpPr>
        <p:grpSpPr>
          <a:xfrm>
            <a:off x="8606656" y="3019638"/>
            <a:ext cx="250200" cy="250200"/>
            <a:chOff x="8606656" y="3019638"/>
            <a:chExt cx="250200" cy="250200"/>
          </a:xfrm>
        </p:grpSpPr>
        <p:sp>
          <p:nvSpPr>
            <p:cNvPr id="93" name="Google Shape;93;p20"/>
            <p:cNvSpPr/>
            <p:nvPr/>
          </p:nvSpPr>
          <p:spPr>
            <a:xfrm rot="10800000">
              <a:off x="8706804" y="3086265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8606656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Full Picture">
  <p:cSld name="Slide with Full Pictu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 Page">
  <p:cSld name="Who We Are Pag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0" y="1649412"/>
            <a:ext cx="9144000" cy="29574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2"/>
          <p:cNvSpPr/>
          <p:nvPr>
            <p:ph idx="2" type="pic"/>
          </p:nvPr>
        </p:nvSpPr>
        <p:spPr>
          <a:xfrm>
            <a:off x="4869657" y="1849890"/>
            <a:ext cx="36882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1" name="Google Shape;101;p22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2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2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5" name="Google Shape;105;p22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06" name="Google Shape;106;p22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Slide">
  <p:cSld name="Meet Our Team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2" name="Google Shape;112;p23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3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0" y="1649412"/>
            <a:ext cx="9144000" cy="29574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23"/>
          <p:cNvGrpSpPr/>
          <p:nvPr/>
        </p:nvGrpSpPr>
        <p:grpSpPr>
          <a:xfrm>
            <a:off x="287082" y="3019638"/>
            <a:ext cx="250200" cy="250200"/>
            <a:chOff x="287082" y="3019638"/>
            <a:chExt cx="250200" cy="250200"/>
          </a:xfrm>
        </p:grpSpPr>
        <p:sp>
          <p:nvSpPr>
            <p:cNvPr id="118" name="Google Shape;118;p23"/>
            <p:cNvSpPr/>
            <p:nvPr/>
          </p:nvSpPr>
          <p:spPr>
            <a:xfrm>
              <a:off x="369099" y="3086272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287082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3"/>
          <p:cNvGrpSpPr/>
          <p:nvPr/>
        </p:nvGrpSpPr>
        <p:grpSpPr>
          <a:xfrm>
            <a:off x="8606656" y="3019638"/>
            <a:ext cx="250200" cy="250200"/>
            <a:chOff x="8606656" y="3019638"/>
            <a:chExt cx="250200" cy="250200"/>
          </a:xfrm>
        </p:grpSpPr>
        <p:sp>
          <p:nvSpPr>
            <p:cNvPr id="121" name="Google Shape;121;p23"/>
            <p:cNvSpPr/>
            <p:nvPr/>
          </p:nvSpPr>
          <p:spPr>
            <a:xfrm rot="10800000">
              <a:off x="8706804" y="3086265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8606656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23"/>
          <p:cNvSpPr/>
          <p:nvPr>
            <p:ph idx="3" type="pic"/>
          </p:nvPr>
        </p:nvSpPr>
        <p:spPr>
          <a:xfrm>
            <a:off x="914400" y="2037078"/>
            <a:ext cx="1653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3"/>
          <p:cNvSpPr/>
          <p:nvPr>
            <p:ph idx="4" type="pic"/>
          </p:nvPr>
        </p:nvSpPr>
        <p:spPr>
          <a:xfrm>
            <a:off x="2804984" y="2037078"/>
            <a:ext cx="1653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3"/>
          <p:cNvSpPr/>
          <p:nvPr>
            <p:ph idx="5" type="pic"/>
          </p:nvPr>
        </p:nvSpPr>
        <p:spPr>
          <a:xfrm>
            <a:off x="4709854" y="2037078"/>
            <a:ext cx="1653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3"/>
          <p:cNvSpPr/>
          <p:nvPr>
            <p:ph idx="6" type="pic"/>
          </p:nvPr>
        </p:nvSpPr>
        <p:spPr>
          <a:xfrm>
            <a:off x="6588530" y="2037078"/>
            <a:ext cx="1653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ject Timeline Page 1">
  <p:cSld name="Our Project Timeline Page 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" name="Google Shape;129;p24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3" name="Google Shape;133;p24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34" name="Google Shape;134;p24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4"/>
          <p:cNvSpPr/>
          <p:nvPr>
            <p:ph idx="3" type="pic"/>
          </p:nvPr>
        </p:nvSpPr>
        <p:spPr>
          <a:xfrm>
            <a:off x="736138" y="1743075"/>
            <a:ext cx="2560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4"/>
          <p:cNvSpPr/>
          <p:nvPr>
            <p:ph idx="4" type="pic"/>
          </p:nvPr>
        </p:nvSpPr>
        <p:spPr>
          <a:xfrm>
            <a:off x="5820901" y="1983624"/>
            <a:ext cx="2560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Project Timeline Page 2">
  <p:cSld name="Our Project Timeline Page 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3" name="Google Shape;143;p25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44" name="Google Shape;144;p25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5"/>
          <p:cNvSpPr/>
          <p:nvPr>
            <p:ph idx="2" type="pic"/>
          </p:nvPr>
        </p:nvSpPr>
        <p:spPr>
          <a:xfrm>
            <a:off x="752764" y="941070"/>
            <a:ext cx="2560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5"/>
          <p:cNvSpPr/>
          <p:nvPr>
            <p:ph idx="3" type="pic"/>
          </p:nvPr>
        </p:nvSpPr>
        <p:spPr>
          <a:xfrm>
            <a:off x="5829214" y="1709295"/>
            <a:ext cx="2560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Number">
  <p:cSld name="Blank Slide with 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3" name="Google Shape;153;p26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54" name="Google Shape;154;p26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Overview Slide">
  <p:cSld name="Portfolio Overview Slid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0" name="Google Shape;160;p27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27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65" name="Google Shape;165;p27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27"/>
          <p:cNvSpPr/>
          <p:nvPr/>
        </p:nvSpPr>
        <p:spPr>
          <a:xfrm>
            <a:off x="0" y="1649412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27"/>
          <p:cNvGrpSpPr/>
          <p:nvPr/>
        </p:nvGrpSpPr>
        <p:grpSpPr>
          <a:xfrm>
            <a:off x="287082" y="3019638"/>
            <a:ext cx="250200" cy="250200"/>
            <a:chOff x="287082" y="3019638"/>
            <a:chExt cx="250200" cy="250200"/>
          </a:xfrm>
        </p:grpSpPr>
        <p:sp>
          <p:nvSpPr>
            <p:cNvPr id="171" name="Google Shape;171;p27"/>
            <p:cNvSpPr/>
            <p:nvPr/>
          </p:nvSpPr>
          <p:spPr>
            <a:xfrm>
              <a:off x="369099" y="3086272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287082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8606656" y="3019638"/>
            <a:ext cx="250200" cy="250200"/>
            <a:chOff x="8606656" y="3019638"/>
            <a:chExt cx="250200" cy="250200"/>
          </a:xfrm>
        </p:grpSpPr>
        <p:sp>
          <p:nvSpPr>
            <p:cNvPr id="174" name="Google Shape;174;p27"/>
            <p:cNvSpPr/>
            <p:nvPr/>
          </p:nvSpPr>
          <p:spPr>
            <a:xfrm rot="10800000">
              <a:off x="8706804" y="3086265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8606656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27"/>
          <p:cNvSpPr/>
          <p:nvPr>
            <p:ph idx="3" type="pic"/>
          </p:nvPr>
        </p:nvSpPr>
        <p:spPr>
          <a:xfrm>
            <a:off x="838199" y="1847851"/>
            <a:ext cx="34257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7"/>
          <p:cNvSpPr/>
          <p:nvPr>
            <p:ph idx="4" type="pic"/>
          </p:nvPr>
        </p:nvSpPr>
        <p:spPr>
          <a:xfrm>
            <a:off x="4879975" y="1847851"/>
            <a:ext cx="34257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ant Portfolio Show Case">
  <p:cSld name="Variant Portfolio Show Cas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>
            <p:ph idx="2" type="pic"/>
          </p:nvPr>
        </p:nvSpPr>
        <p:spPr>
          <a:xfrm>
            <a:off x="0" y="0"/>
            <a:ext cx="1828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8"/>
          <p:cNvSpPr/>
          <p:nvPr>
            <p:ph idx="3" type="pic"/>
          </p:nvPr>
        </p:nvSpPr>
        <p:spPr>
          <a:xfrm>
            <a:off x="1828800" y="1709953"/>
            <a:ext cx="1828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8"/>
          <p:cNvSpPr/>
          <p:nvPr>
            <p:ph idx="4" type="pic"/>
          </p:nvPr>
        </p:nvSpPr>
        <p:spPr>
          <a:xfrm>
            <a:off x="3657600" y="0"/>
            <a:ext cx="1828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8"/>
          <p:cNvSpPr/>
          <p:nvPr>
            <p:ph idx="5" type="pic"/>
          </p:nvPr>
        </p:nvSpPr>
        <p:spPr>
          <a:xfrm>
            <a:off x="5486400" y="1709953"/>
            <a:ext cx="1828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28"/>
          <p:cNvSpPr/>
          <p:nvPr>
            <p:ph idx="6" type="pic"/>
          </p:nvPr>
        </p:nvSpPr>
        <p:spPr>
          <a:xfrm>
            <a:off x="7315200" y="0"/>
            <a:ext cx="18288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593387" y="3711576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85" name="Google Shape;185;p28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86" name="Google Shape;186;p28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App in Tablet Show Case">
  <p:cSld name="Web App in Tablet Show Cas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2" name="Google Shape;192;p29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3" name="Google Shape;193;p29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9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" name="Google Shape;196;p29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197" name="Google Shape;197;p29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9"/>
          <p:cNvSpPr/>
          <p:nvPr>
            <p:ph idx="3" type="pic"/>
          </p:nvPr>
        </p:nvSpPr>
        <p:spPr>
          <a:xfrm>
            <a:off x="3643312" y="1903416"/>
            <a:ext cx="18573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App in iPhone Show Case">
  <p:cSld name="Web App in iPhone Show Cas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4" name="Google Shape;204;p30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5" name="Google Shape;205;p30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0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" name="Google Shape;208;p30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209" name="Google Shape;209;p30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30"/>
          <p:cNvSpPr/>
          <p:nvPr>
            <p:ph idx="3" type="pic"/>
          </p:nvPr>
        </p:nvSpPr>
        <p:spPr>
          <a:xfrm>
            <a:off x="3979069" y="2095502"/>
            <a:ext cx="11859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Project Showcase">
  <p:cSld name="Web Project Showcas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6" name="Google Shape;216;p31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7" name="Google Shape;217;p31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31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0" name="Google Shape;220;p31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221" name="Google Shape;221;p31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31"/>
          <p:cNvSpPr/>
          <p:nvPr>
            <p:ph idx="3" type="pic"/>
          </p:nvPr>
        </p:nvSpPr>
        <p:spPr>
          <a:xfrm>
            <a:off x="595389" y="1954032"/>
            <a:ext cx="49767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1450" lvl="2" marL="8572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1450" lvl="3" marL="12001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1450" lvl="4" marL="15430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1450" lvl="5" marL="18859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1450" lvl="6" marL="22288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1450" lvl="7" marL="25717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1450" lvl="8" marL="29146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cution Cycle Page 1">
  <p:cSld name="Prodcution Cycle Page 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0" y="1649412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9" name="Google Shape;229;p32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2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8632037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cution Cycle Page 2">
  <p:cSld name="Prodcution Cycle Page 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0" y="0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33"/>
          <p:cNvGrpSpPr/>
          <p:nvPr/>
        </p:nvGrpSpPr>
        <p:grpSpPr>
          <a:xfrm>
            <a:off x="8569326" y="4759004"/>
            <a:ext cx="404678" cy="176400"/>
            <a:chOff x="8569326" y="4759004"/>
            <a:chExt cx="404678" cy="176400"/>
          </a:xfrm>
        </p:grpSpPr>
        <p:sp>
          <p:nvSpPr>
            <p:cNvPr id="236" name="Google Shape;236;p33"/>
            <p:cNvSpPr/>
            <p:nvPr/>
          </p:nvSpPr>
          <p:spPr>
            <a:xfrm>
              <a:off x="8627180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8569326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 rot="10800000">
              <a:off x="8868285" y="4806033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8797604" y="4759004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ky Slide">
  <p:cSld name="Dark Sky Slid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medium.com/@rishabhjain_22692?source=post_page-----93ff54ef134--------------------------------" TargetMode="External"/><Relationship Id="rId5" Type="http://schemas.openxmlformats.org/officeDocument/2006/relationships/hyperlink" Target="https://medium.com/@rishabhjain_22692?source=post_page-----93ff54ef134--------------------------------" TargetMode="External"/><Relationship Id="rId6" Type="http://schemas.openxmlformats.org/officeDocument/2006/relationships/hyperlink" Target="https://medium.com/@rishabhjain_22692?source=post_page-----93ff54ef134--------------------------------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medium.com/@rishabhjain_22692?source=post_page-----93ff54ef134--------------------------------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/>
        </p:nvSpPr>
        <p:spPr>
          <a:xfrm>
            <a:off x="556700" y="1809700"/>
            <a:ext cx="44412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Lesson #04</a:t>
            </a:r>
            <a:endParaRPr b="1"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Decision Trees</a:t>
            </a:r>
            <a:endParaRPr b="1"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b="1"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nd more...</a:t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highlight>
                <a:srgbClr val="F6BB6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314" y="0"/>
            <a:ext cx="385568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750" y="4723850"/>
            <a:ext cx="654625" cy="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918" y="4723850"/>
            <a:ext cx="409126" cy="2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2110850" y="4793700"/>
            <a:ext cx="13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October</a:t>
            </a: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2020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/>
        </p:nvSpPr>
        <p:spPr>
          <a:xfrm>
            <a:off x="616050" y="821400"/>
            <a:ext cx="496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How can we split the tree?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9" name="Google Shape;319;p46"/>
          <p:cNvCxnSpPr>
            <a:stCxn id="320" idx="2"/>
            <a:endCxn id="321" idx="0"/>
          </p:cNvCxnSpPr>
          <p:nvPr/>
        </p:nvCxnSpPr>
        <p:spPr>
          <a:xfrm flipH="1" rot="-5400000">
            <a:off x="3480778" y="3081700"/>
            <a:ext cx="647700" cy="15855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2" name="Google Shape;322;p46"/>
          <p:cNvCxnSpPr>
            <a:stCxn id="323" idx="0"/>
            <a:endCxn id="320" idx="2"/>
          </p:cNvCxnSpPr>
          <p:nvPr/>
        </p:nvCxnSpPr>
        <p:spPr>
          <a:xfrm rot="-5400000">
            <a:off x="1895100" y="3081650"/>
            <a:ext cx="647700" cy="15858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20" name="Google Shape;320;p46"/>
          <p:cNvSpPr txBox="1"/>
          <p:nvPr/>
        </p:nvSpPr>
        <p:spPr>
          <a:xfrm>
            <a:off x="2321878" y="3184300"/>
            <a:ext cx="13800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Do they work in the Private sector?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737250" y="4198400"/>
            <a:ext cx="13776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3908655" y="4198400"/>
            <a:ext cx="13776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661050" y="2662600"/>
            <a:ext cx="3591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What income do people make?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5583450" y="1961750"/>
            <a:ext cx="32394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Algorithm used in Decision Trees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ID3 (Entropy)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Gini Index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Chi-Square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Reduction in Variance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lphaLcPeriod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C4.5, pruning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50" y="152400"/>
            <a:ext cx="377531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5526000" y="1074250"/>
            <a:ext cx="292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Entropy</a:t>
            </a:r>
            <a:endParaRPr sz="6000">
              <a:solidFill>
                <a:srgbClr val="FF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5279975" y="3065050"/>
            <a:ext cx="35199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Entropy is an indicator of how messy your data is.</a:t>
            </a:r>
            <a:endParaRPr sz="2000">
              <a:solidFill>
                <a:srgbClr val="FF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Entropy in Decision Trees?</a:t>
            </a:r>
            <a:endParaRPr/>
          </a:p>
        </p:txBody>
      </p:sp>
      <p:sp>
        <p:nvSpPr>
          <p:cNvPr id="338" name="Google Shape;338;p48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" y="1483350"/>
            <a:ext cx="4893849" cy="34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/>
        </p:nvSpPr>
        <p:spPr>
          <a:xfrm>
            <a:off x="4736300" y="1724025"/>
            <a:ext cx="408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he goal is to tidy the data.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try to separate your data and group the samples together in the classes they belong to.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maximize the purity of the groups as much as possible each time you create a new node of the tree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Of course, at the end of the tree, you want to have a clear answer.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" name="Google Shape;341;p48"/>
          <p:cNvCxnSpPr/>
          <p:nvPr/>
        </p:nvCxnSpPr>
        <p:spPr>
          <a:xfrm>
            <a:off x="404825" y="1578600"/>
            <a:ext cx="0" cy="320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48"/>
          <p:cNvSpPr txBox="1"/>
          <p:nvPr/>
        </p:nvSpPr>
        <p:spPr>
          <a:xfrm>
            <a:off x="440975" y="1578600"/>
            <a:ext cx="1166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Decrease the entropy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definition of entropy</a:t>
            </a:r>
            <a:endParaRPr/>
          </a:p>
        </p:txBody>
      </p:sp>
      <p:sp>
        <p:nvSpPr>
          <p:cNvPr id="348" name="Google Shape;348;p49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4551900" y="1920850"/>
            <a:ext cx="4094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Suppose a set of N items, </a:t>
            </a: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these items fall into two categories: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[+] gain &gt; 50k (k)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[- ] gain &lt;= 50k (m)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0" y="1671987"/>
            <a:ext cx="43053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 = \displaystyle \frac{k}{N}, q = \frac{m}{N}\\&#10;&#10;Entropy = - p \log{p} - q \log{q}" id="351" name="Google Shape;351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262" y="3556600"/>
            <a:ext cx="2828226" cy="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</a:t>
            </a:r>
            <a:endParaRPr/>
          </a:p>
        </p:txBody>
      </p:sp>
      <p:sp>
        <p:nvSpPr>
          <p:cNvPr id="357" name="Google Shape;357;p50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38" y="1925270"/>
            <a:ext cx="5844925" cy="15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/>
        </p:nvSpPr>
        <p:spPr>
          <a:xfrm>
            <a:off x="5230400" y="3471700"/>
            <a:ext cx="33201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P(x</a:t>
            </a:r>
            <a:r>
              <a:rPr baseline="-25000" lang="en" sz="20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) is t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he fraction of examples in a given class i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4747025" y="2987400"/>
            <a:ext cx="483375" cy="743650"/>
          </a:xfrm>
          <a:custGeom>
            <a:rect b="b" l="l" r="r" t="t"/>
            <a:pathLst>
              <a:path extrusionOk="0" h="29746" w="19335">
                <a:moveTo>
                  <a:pt x="19335" y="29746"/>
                </a:moveTo>
                <a:cubicBezTo>
                  <a:pt x="7509" y="29746"/>
                  <a:pt x="0" y="11826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1" name="Google Shape;361;p50"/>
          <p:cNvSpPr txBox="1"/>
          <p:nvPr/>
        </p:nvSpPr>
        <p:spPr>
          <a:xfrm>
            <a:off x="772225" y="1554300"/>
            <a:ext cx="133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Feature X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2057550" y="1820250"/>
            <a:ext cx="371800" cy="570125"/>
          </a:xfrm>
          <a:custGeom>
            <a:rect b="b" l="l" r="r" t="t"/>
            <a:pathLst>
              <a:path extrusionOk="0" h="22805" w="14872">
                <a:moveTo>
                  <a:pt x="0" y="0"/>
                </a:moveTo>
                <a:cubicBezTo>
                  <a:pt x="8609" y="2872"/>
                  <a:pt x="14872" y="13730"/>
                  <a:pt x="14872" y="2280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63" name="Google Shape;3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75" y="4243250"/>
            <a:ext cx="2784350" cy="657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50"/>
          <p:cNvGraphicFramePr/>
          <p:nvPr/>
        </p:nvGraphicFramePr>
        <p:xfrm>
          <a:off x="4189275" y="43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935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entropy(df.high_income.value_counts(),base=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0.7963839552022132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766876" y="507675"/>
            <a:ext cx="736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Entropy using the frequency table of two attributes</a:t>
            </a:r>
            <a:endParaRPr sz="2400"/>
          </a:p>
        </p:txBody>
      </p:sp>
      <p:pic>
        <p:nvPicPr>
          <p:cNvPr descr="\displaystyle E\left( T|X\right)= \sum_{c \ \in \ X}\frac{\left |X_c \right |}{\left |X\right | }E(T|X_c)" id="370" name="Google Shape;370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79" y="2072420"/>
            <a:ext cx="3137050" cy="77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51"/>
          <p:cNvGraphicFramePr/>
          <p:nvPr/>
        </p:nvGraphicFramePr>
        <p:xfrm>
          <a:off x="522950" y="155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{148626DF-A3AE-427C-8F40-44096BA86A60}</a:tableStyleId>
              </a:tblPr>
              <a:tblGrid>
                <a:gridCol w="501875"/>
                <a:gridCol w="627475"/>
                <a:gridCol w="702600"/>
                <a:gridCol w="612025"/>
                <a:gridCol w="1296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High Income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&lt;=50k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&gt;50k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Age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&lt;= 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14421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2260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16681 (51.22%)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&gt; 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10299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5581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15880 (48.77%)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2" name="Google Shape;372;p51"/>
          <p:cNvGraphicFramePr/>
          <p:nvPr/>
        </p:nvGraphicFramePr>
        <p:xfrm>
          <a:off x="522950" y="349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9433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cross = pd.crosstab(data.age &lt;= data.age.median(),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data.high_income)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pic>
        <p:nvPicPr>
          <p:cNvPr id="373" name="Google Shape;3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976" y="4095675"/>
            <a:ext cx="1468325" cy="87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4" name="Google Shape;374;p51"/>
          <p:cNvGraphicFramePr/>
          <p:nvPr/>
        </p:nvGraphicFramePr>
        <p:xfrm>
          <a:off x="4932075" y="348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4022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0.4877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* entropy(cross.iloc[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],base=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+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0.5122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\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* entropy(cross.iloc[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],base=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0.7492980618394182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  <p:sp>
        <p:nvSpPr>
          <p:cNvPr id="380" name="Google Shape;380;p52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2"/>
          <p:cNvSpPr txBox="1"/>
          <p:nvPr/>
        </p:nvSpPr>
        <p:spPr>
          <a:xfrm>
            <a:off x="416725" y="2897550"/>
            <a:ext cx="31185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IG(T,X) = E(T) - E(T|X)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3869525" y="1821675"/>
            <a:ext cx="490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information gain is based on the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decrease in entropy after a dataset is split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on an attribute.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Constructing a decision tree is all about finding attribute that returns the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highest information gain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(i.e., the most homogeneous branches).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260275" y="3472350"/>
            <a:ext cx="319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nformation Gain from X on 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818150" y="3668525"/>
            <a:ext cx="7722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Gini index or Entropy is the criterion for calculating </a:t>
            </a:r>
            <a:r>
              <a:rPr b="1" lang="en" sz="20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Information Gain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. Both of them are measures of impurity of a node.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00" y="721000"/>
            <a:ext cx="6017375" cy="23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625" y="381000"/>
            <a:ext cx="9200625" cy="456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54"/>
          <p:cNvGraphicFramePr/>
          <p:nvPr/>
        </p:nvGraphicFramePr>
        <p:xfrm>
          <a:off x="3810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669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sklearn.tree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plot_tree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4100"/>
            <a:ext cx="9144000" cy="3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/>
        </p:nvSpPr>
        <p:spPr>
          <a:xfrm>
            <a:off x="421525" y="320600"/>
            <a:ext cx="3185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Evaluating Classifiers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>
            <a:off x="427450" y="864700"/>
            <a:ext cx="4641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classier is only as good as the metric used to evaluate it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Threshold metrics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Ranking metrics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Probability metrics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4" name="Google Shape;264;p38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2125350" y="2033925"/>
            <a:ext cx="48933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Introduction to Decision Tree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Splitting Tree (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Entropy &amp; Gini)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Evaluating Classifiers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Applying Decision Trees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data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cleaning &amp; preprocessing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&amp; Test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Hyperparameter tuning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03325" cy="338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394" y="1620700"/>
            <a:ext cx="3000400" cy="50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541" y="3453475"/>
            <a:ext cx="3549759" cy="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4550" y="2569875"/>
            <a:ext cx="3549750" cy="58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 txBox="1"/>
          <p:nvPr/>
        </p:nvSpPr>
        <p:spPr>
          <a:xfrm>
            <a:off x="4938908" y="3033120"/>
            <a:ext cx="91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Recall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56"/>
          <p:cNvSpPr txBox="1"/>
          <p:nvPr/>
        </p:nvSpPr>
        <p:spPr>
          <a:xfrm>
            <a:off x="5167500" y="528825"/>
            <a:ext cx="35499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Threshold Metrics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are those that quantify the classification prediction errors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6375" y="3660950"/>
            <a:ext cx="2168675" cy="11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9971" y="4270600"/>
            <a:ext cx="285552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Google Shape;419;p57"/>
          <p:cNvGraphicFramePr/>
          <p:nvPr/>
        </p:nvGraphicFramePr>
        <p:xfrm>
          <a:off x="470825" y="31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943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accuracy_score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classification_report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confusion_matrix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" name="Google Shape;420;p57"/>
          <p:cNvGraphicFramePr/>
          <p:nvPr/>
        </p:nvGraphicFramePr>
        <p:xfrm>
          <a:off x="538325" y="207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652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accuracy_score(y_test, predict)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0.8432366037156457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" name="Google Shape;421;p57"/>
          <p:cNvGraphicFramePr/>
          <p:nvPr/>
        </p:nvGraphicFramePr>
        <p:xfrm>
          <a:off x="470825" y="36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787650"/>
              </a:tblGrid>
              <a:tr h="88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confusion_matrix(y_test,predict)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array([[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4712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233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[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788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" name="Google Shape;422;p57"/>
          <p:cNvGraphicFramePr/>
          <p:nvPr/>
        </p:nvGraphicFramePr>
        <p:xfrm>
          <a:off x="3420100" y="36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701100"/>
              </a:tblGrid>
              <a:tr h="66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confusion_matrix(y_test,predict,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labels=[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array([[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788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[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233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4712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3" name="Google Shape;423;p57"/>
          <p:cNvGraphicFramePr/>
          <p:nvPr/>
        </p:nvGraphicFramePr>
        <p:xfrm>
          <a:off x="6282825" y="36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652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confusion_matrix(predict,y_test,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labels=[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array([[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233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[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788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4712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]])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" name="Google Shape;424;p57"/>
          <p:cNvGraphicFramePr/>
          <p:nvPr/>
        </p:nvGraphicFramePr>
        <p:xfrm>
          <a:off x="3888425" y="147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4594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classification_report(y_test,predict)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precision    recall  f1-score   support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0.86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0.95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4945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1568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accuracy                    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6513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macro avg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0.73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0.75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6513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weighted avg 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0.84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0.83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6513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8"/>
          <p:cNvGraphicFramePr/>
          <p:nvPr/>
        </p:nvGraphicFramePr>
        <p:xfrm>
          <a:off x="602325" y="49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9437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plot_confusion_matrix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ConfusionMatrixDisplay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863" y="2139150"/>
            <a:ext cx="3698275" cy="2768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p58"/>
          <p:cNvGraphicFramePr/>
          <p:nvPr/>
        </p:nvGraphicFramePr>
        <p:xfrm>
          <a:off x="560775" y="135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6446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ConfusionMatrixDisplay(confusion_matrix(predict,y_test,labels=[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display_labels=[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"&gt;50k"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"&lt;=50k"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]).plot(values_format=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".0f"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,ax=ax)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Threshold Metrics</a:t>
            </a:r>
            <a:endParaRPr/>
          </a:p>
        </p:txBody>
      </p:sp>
      <p:sp>
        <p:nvSpPr>
          <p:cNvPr id="437" name="Google Shape;437;p59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displaystyle G\textrm{-}mean = \displaystyle \sqrt{\frac{TP}{TP+FN} \times \frac{TN}{TN+FP}}" id="438" name="Google Shape;438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426" y="1659375"/>
            <a:ext cx="4354950" cy="70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isplaystyle Fbeta\textrm{-}measure = \frac{(1+\beta^2) \times Precision \times Recall}{\beta^2 \times Precision + Recall}" id="439" name="Google Shape;439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097" y="2988650"/>
            <a:ext cx="6412868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ta == \left\{\begin{matrix}&#10;0.5, &amp;  \textrm{more weight on precision, less weight on recall}\\ &#10;1, &amp; \textrm{balance the weight on precision and recall}\\&#10;2, &amp; \textrm{less weight on precision, more weight on recall} &#10;\end{matrix}\right." id="440" name="Google Shape;440;p5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625" y="4118925"/>
            <a:ext cx="4655274" cy="7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Metrics for Classifier Evaluation</a:t>
            </a:r>
            <a:endParaRPr/>
          </a:p>
        </p:txBody>
      </p:sp>
      <p:sp>
        <p:nvSpPr>
          <p:cNvPr id="446" name="Google Shape;446;p60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0"/>
          <p:cNvSpPr txBox="1"/>
          <p:nvPr/>
        </p:nvSpPr>
        <p:spPr>
          <a:xfrm>
            <a:off x="701075" y="2374450"/>
            <a:ext cx="7849500" cy="2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Rank metrics are more concerned with evaluating classifiers based on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how effective they are at separating classes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These metrics require that a classifier predicts a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score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or a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probability of class membership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. Therefore, instead of a simple positive or negative prediction, the score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introduces a level of granularity.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713" y="1613362"/>
            <a:ext cx="34385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1"/>
          <p:cNvSpPr txBox="1"/>
          <p:nvPr/>
        </p:nvSpPr>
        <p:spPr>
          <a:xfrm>
            <a:off x="2056550" y="3926200"/>
            <a:ext cx="220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AUC - Area Under Curve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6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Operating Characteristic (ROC)</a:t>
            </a:r>
            <a:endParaRPr/>
          </a:p>
        </p:txBody>
      </p:sp>
      <p:sp>
        <p:nvSpPr>
          <p:cNvPr id="455" name="Google Shape;455;p61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1"/>
          <p:cNvSpPr/>
          <p:nvPr/>
        </p:nvSpPr>
        <p:spPr>
          <a:xfrm>
            <a:off x="2974675" y="3344725"/>
            <a:ext cx="607200" cy="681600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1"/>
          <p:cNvSpPr txBox="1"/>
          <p:nvPr/>
        </p:nvSpPr>
        <p:spPr>
          <a:xfrm>
            <a:off x="5230375" y="1933600"/>
            <a:ext cx="31605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TPR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(measure the impact of True Positive)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FPR = 1 - TNR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(measure the impact of False Positive)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speculate the performance of model?</a:t>
            </a:r>
            <a:endParaRPr/>
          </a:p>
        </p:txBody>
      </p:sp>
      <p:sp>
        <p:nvSpPr>
          <p:cNvPr id="463" name="Google Shape;463;p62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" y="1871690"/>
            <a:ext cx="5668525" cy="245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250" y="1608875"/>
            <a:ext cx="3285750" cy="298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speculate the performance of model?</a:t>
            </a:r>
            <a:endParaRPr/>
          </a:p>
        </p:txBody>
      </p:sp>
      <p:sp>
        <p:nvSpPr>
          <p:cNvPr id="471" name="Google Shape;471;p63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0672"/>
            <a:ext cx="5984472" cy="2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75" y="1395851"/>
            <a:ext cx="3277825" cy="29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speculate the performance of model?</a:t>
            </a:r>
            <a:endParaRPr/>
          </a:p>
        </p:txBody>
      </p:sp>
      <p:sp>
        <p:nvSpPr>
          <p:cNvPr id="479" name="Google Shape;479;p64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" y="1775796"/>
            <a:ext cx="5490675" cy="28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675" y="1509137"/>
            <a:ext cx="3348525" cy="304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speculate the performance of model?</a:t>
            </a:r>
            <a:endParaRPr/>
          </a:p>
        </p:txBody>
      </p:sp>
      <p:sp>
        <p:nvSpPr>
          <p:cNvPr id="487" name="Google Shape;487;p65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0" y="1979550"/>
            <a:ext cx="5583401" cy="216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251" y="1504437"/>
            <a:ext cx="3348525" cy="304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526250" y="500050"/>
            <a:ext cx="84201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How can a dataset be represented as a tree?</a:t>
            </a:r>
            <a:endParaRPr sz="30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75" y="1775475"/>
            <a:ext cx="6513401" cy="32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6815275" y="3551625"/>
            <a:ext cx="860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@statquest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</a:t>
            </a:r>
            <a:r>
              <a:rPr lang="en"/>
              <a:t>Metrics for Classifier Evaluation</a:t>
            </a:r>
            <a:endParaRPr/>
          </a:p>
        </p:txBody>
      </p:sp>
      <p:sp>
        <p:nvSpPr>
          <p:cNvPr id="495" name="Google Shape;495;p66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6"/>
          <p:cNvSpPr txBox="1"/>
          <p:nvPr/>
        </p:nvSpPr>
        <p:spPr>
          <a:xfrm>
            <a:off x="624300" y="2127775"/>
            <a:ext cx="78954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Probabilistic metrics are designed specially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to quantify the uncertainty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in a classier's predictions. These are useful for problems where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we are less interested in incorrect vs. correct class predictions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and more interested in the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uncertainty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the model has in predictions and penalizing those predictions that are wrong but highly condent.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502" name="Google Shape;502;p67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displaystyle LogLoss = -  \sum_{c \in C} y_c \times \log{\hat{y_c}}" id="503" name="Google Shape;503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969" y="4264875"/>
            <a:ext cx="3229400" cy="62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isplaystyle LogLoss = - \left( (1 - y) \times \log{(1 - \hat{y})} + y \times \log{\hat{y}} \right)" id="504" name="Google Shape;504;p6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25" y="1869125"/>
            <a:ext cx="5456550" cy="3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7"/>
          <p:cNvSpPr txBox="1"/>
          <p:nvPr/>
        </p:nvSpPr>
        <p:spPr>
          <a:xfrm>
            <a:off x="1486475" y="3690325"/>
            <a:ext cx="6171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score can be generalized to multiple classes by simply adding the terms: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773550" y="2663000"/>
            <a:ext cx="7596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score summarizes the average difference between two probability distributions. A perfect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classifier has a log loss of 0.0, with worse values being positive up to infinity.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Brier Score</a:t>
            </a:r>
            <a:endParaRPr/>
          </a:p>
        </p:txBody>
      </p:sp>
      <p:sp>
        <p:nvSpPr>
          <p:cNvPr id="512" name="Google Shape;512;p68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8"/>
          <p:cNvSpPr txBox="1"/>
          <p:nvPr/>
        </p:nvSpPr>
        <p:spPr>
          <a:xfrm>
            <a:off x="641975" y="1973575"/>
            <a:ext cx="7908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Another popular score for predicted probabilities is the Brier score. The benefit of the Brier score is that it is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focused on the positive class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which for </a:t>
            </a:r>
            <a:r>
              <a:rPr lang="en" sz="1800" u="sng">
                <a:latin typeface="Lato"/>
                <a:ea typeface="Lato"/>
                <a:cs typeface="Lato"/>
                <a:sym typeface="Lato"/>
              </a:rPr>
              <a:t>imbalanced classification is the minority class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This makes it more preferable than log loss, which is focused on the entire probability distribution.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displaystyle Brier\_Score = \frac{1}{N} \times \sum_{i=1}^{N} (\hat{y_i} - y_{i})^2 " id="514" name="Google Shape;514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300" y="3731175"/>
            <a:ext cx="3741374" cy="7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72" y="0"/>
            <a:ext cx="7268753" cy="49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 txBox="1"/>
          <p:nvPr/>
        </p:nvSpPr>
        <p:spPr>
          <a:xfrm>
            <a:off x="278750" y="152850"/>
            <a:ext cx="2454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Choose an Evaluation Metric?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69"/>
          <p:cNvSpPr txBox="1"/>
          <p:nvPr/>
        </p:nvSpPr>
        <p:spPr>
          <a:xfrm>
            <a:off x="7062150" y="4869475"/>
            <a:ext cx="1510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@jason brownlee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300" y="1365675"/>
            <a:ext cx="4121400" cy="22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0"/>
          <p:cNvSpPr txBox="1"/>
          <p:nvPr/>
        </p:nvSpPr>
        <p:spPr>
          <a:xfrm>
            <a:off x="4717725" y="3636225"/>
            <a:ext cx="1847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scikit-learn 0.23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Decision Trees</a:t>
            </a:r>
            <a:endParaRPr/>
          </a:p>
        </p:txBody>
      </p:sp>
      <p:sp>
        <p:nvSpPr>
          <p:cNvPr id="533" name="Google Shape;533;p71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7137"/>
            <a:ext cx="8839198" cy="149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33800"/>
            <a:ext cx="8839203" cy="149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1575"/>
            <a:ext cx="8839197" cy="407251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2"/>
          <p:cNvSpPr txBox="1"/>
          <p:nvPr/>
        </p:nvSpPr>
        <p:spPr>
          <a:xfrm>
            <a:off x="2416050" y="92400"/>
            <a:ext cx="4311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 general ML workflow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25" y="1213825"/>
            <a:ext cx="4148474" cy="19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3"/>
          <p:cNvSpPr txBox="1"/>
          <p:nvPr/>
        </p:nvSpPr>
        <p:spPr>
          <a:xfrm>
            <a:off x="2416050" y="92400"/>
            <a:ext cx="4311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 general ML workflow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73"/>
          <p:cNvSpPr txBox="1"/>
          <p:nvPr/>
        </p:nvSpPr>
        <p:spPr>
          <a:xfrm>
            <a:off x="4920550" y="1983025"/>
            <a:ext cx="406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Load Libraries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Get data, including EDA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Clean, prepare and manipulate data (feature engineering)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Modeling (train and test)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Algorithm Tuning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Finalizing the Model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/>
        </p:nvSpPr>
        <p:spPr>
          <a:xfrm>
            <a:off x="6435000" y="1735200"/>
            <a:ext cx="25161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"/>
                <a:ea typeface="Lato"/>
                <a:cs typeface="Lato"/>
                <a:sym typeface="Lato"/>
              </a:rPr>
              <a:t>Load Libraries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54" name="Google Shape;554;p74"/>
          <p:cNvGraphicFramePr/>
          <p:nvPr/>
        </p:nvGraphicFramePr>
        <p:xfrm>
          <a:off x="416900" y="64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5659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pandas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pd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np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seaborn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sns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matplotlib.pyplot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plt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sklearn.neighbors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LocalOutlierFactor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sklearn.model_selection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train_test_split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sklearn.preprocessing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LabelEncoder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sklearn.preprocessing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OneHotEncoder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sklearn.neighbors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KNeighborsClassifier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sklearn.pipeline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Pipeline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sklearn.model_selection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StratifiedKFold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sklearn.tree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DecisionTreeClassifier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sklearn.model_selection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GridSearchCV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accuracy_score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classification_report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confusion_matrix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plot_confusion_matrix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sklearn.metrics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ConfusionMatrixDisplay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sklearn.tree 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plot_tree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joblib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443C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3" y="262975"/>
            <a:ext cx="7760576" cy="46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5"/>
          <p:cNvSpPr txBox="1"/>
          <p:nvPr/>
        </p:nvSpPr>
        <p:spPr>
          <a:xfrm>
            <a:off x="1239550" y="3107850"/>
            <a:ext cx="6979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rgbClr val="D4443C"/>
                </a:highlight>
                <a:latin typeface="Lato"/>
                <a:ea typeface="Lato"/>
                <a:cs typeface="Lato"/>
                <a:sym typeface="Lato"/>
              </a:rPr>
              <a:t>EXPLORATORY DATA ANALYSIS (EDA)</a:t>
            </a:r>
            <a:endParaRPr sz="3000">
              <a:solidFill>
                <a:srgbClr val="FFFFFF"/>
              </a:solidFill>
              <a:highlight>
                <a:srgbClr val="D4443C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371525" y="537800"/>
            <a:ext cx="5239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Decision Tree (classification)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5" y="1818775"/>
            <a:ext cx="8179275" cy="30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294775" y="1906800"/>
            <a:ext cx="1329900" cy="35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442050" y="4654564"/>
            <a:ext cx="1036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Ris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habh 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/>
              </a:rPr>
              <a:t>Jain</a:t>
            </a:r>
            <a:endParaRPr sz="10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25" y="1252175"/>
            <a:ext cx="6994650" cy="3822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6" name="Google Shape;566;p76"/>
          <p:cNvGraphicFramePr/>
          <p:nvPr/>
        </p:nvGraphicFramePr>
        <p:xfrm>
          <a:off x="101150" y="6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644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 = sns.catplot(x=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"sex"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hue=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"race"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col=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data=income, kind=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"count"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height=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aspect=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.7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075" y="1175850"/>
            <a:ext cx="6957149" cy="391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2" name="Google Shape;572;p77"/>
          <p:cNvGraphicFramePr/>
          <p:nvPr/>
        </p:nvGraphicFramePr>
        <p:xfrm>
          <a:off x="134000" y="6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663700"/>
              </a:tblGrid>
              <a:tr h="861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 = sns.catplot(x=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"sex"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hue=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"workclass"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col=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data=income, kind=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"count"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height=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aspect=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.7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25" y="67000"/>
            <a:ext cx="5039447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8" name="Google Shape;578;p78"/>
          <p:cNvGraphicFramePr/>
          <p:nvPr/>
        </p:nvGraphicFramePr>
        <p:xfrm>
          <a:off x="5619100" y="402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3633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fig, ax = plt.subplots(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,figsize=(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income.hist(ax=ax)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plt.show()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9"/>
          <p:cNvSpPr txBox="1"/>
          <p:nvPr/>
        </p:nvSpPr>
        <p:spPr>
          <a:xfrm>
            <a:off x="347175" y="3927250"/>
            <a:ext cx="42636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CLEAN, PREPARE AND MANIPULATE DATA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3" y="1422975"/>
            <a:ext cx="7455275" cy="28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0"/>
          <p:cNvSpPr txBox="1"/>
          <p:nvPr/>
        </p:nvSpPr>
        <p:spPr>
          <a:xfrm>
            <a:off x="923200" y="222125"/>
            <a:ext cx="73854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Overview of Data Cleaning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91" name="Google Shape;591;p80"/>
          <p:cNvGraphicFramePr/>
          <p:nvPr/>
        </p:nvGraphicFramePr>
        <p:xfrm>
          <a:off x="990300" y="444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13468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.drop_duplicates()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df.duplicated()</a:t>
                      </a:r>
                      <a:endParaRPr sz="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2" name="Google Shape;592;p80"/>
          <p:cNvGraphicFramePr/>
          <p:nvPr/>
        </p:nvGraphicFramePr>
        <p:xfrm>
          <a:off x="6151875" y="44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534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sklearn.impute </a:t>
                      </a: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SimpleImputer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sklearn.impute </a:t>
                      </a: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KNNImputer</a:t>
                      </a:r>
                      <a:endParaRPr sz="800">
                        <a:solidFill>
                          <a:srgbClr val="21252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3" name="Google Shape;593;p80"/>
          <p:cNvGraphicFramePr/>
          <p:nvPr/>
        </p:nvGraphicFramePr>
        <p:xfrm>
          <a:off x="2782538" y="44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2923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sklearn.neighbors </a:t>
                      </a: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LocalOutlierFactor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sklearn.ensemble </a:t>
                      </a:r>
                      <a:r>
                        <a:rPr lang="en" sz="8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IsolationForest</a:t>
                      </a:r>
                      <a:endParaRPr sz="800">
                        <a:solidFill>
                          <a:srgbClr val="21252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 txBox="1"/>
          <p:nvPr/>
        </p:nvSpPr>
        <p:spPr>
          <a:xfrm>
            <a:off x="923200" y="222125"/>
            <a:ext cx="73854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Overview of Data Variable Types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38" y="1693250"/>
            <a:ext cx="7330326" cy="29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321" y="901500"/>
            <a:ext cx="4870201" cy="1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50" y="3047350"/>
            <a:ext cx="8697051" cy="149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3"/>
          <p:cNvSpPr txBox="1"/>
          <p:nvPr/>
        </p:nvSpPr>
        <p:spPr>
          <a:xfrm>
            <a:off x="923200" y="222125"/>
            <a:ext cx="73854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Overview of Data Transforms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88" y="1339250"/>
            <a:ext cx="5929613" cy="3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949" y="976700"/>
            <a:ext cx="1335050" cy="12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6300" y="661150"/>
            <a:ext cx="378649" cy="3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Google Shape;618;p84"/>
          <p:cNvGraphicFramePr/>
          <p:nvPr/>
        </p:nvGraphicFramePr>
        <p:xfrm>
          <a:off x="1852313" y="42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54393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data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 = income.select_dtypes(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"int64"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 = np.where(data[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== 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&lt;=50K'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standardize the dataset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scaler = MinMaxScaler()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 = scaler.fit_transform(x)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split into train and test sets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x_train, x_test, y_train, y_test = train_test_split(x,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y,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test_size=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random_state=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fit the model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 = DecisionTreeClassifier()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model.fit(x_train,y_train)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evaluate the model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yhat = model.predict(x_test)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accuracy_score(y_test,yhat)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0.7723410789231242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sp>
        <p:nvSpPr>
          <p:cNvPr id="619" name="Google Shape;619;p84"/>
          <p:cNvSpPr/>
          <p:nvPr/>
        </p:nvSpPr>
        <p:spPr>
          <a:xfrm>
            <a:off x="1531800" y="1292900"/>
            <a:ext cx="189600" cy="102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4"/>
          <p:cNvSpPr txBox="1"/>
          <p:nvPr/>
        </p:nvSpPr>
        <p:spPr>
          <a:xfrm>
            <a:off x="344400" y="1394900"/>
            <a:ext cx="11874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="1" lang="en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rong way!!!!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" name="Google Shape;625;p85"/>
          <p:cNvGraphicFramePr/>
          <p:nvPr/>
        </p:nvGraphicFramePr>
        <p:xfrm>
          <a:off x="2005463" y="27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5133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data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 = income.select_dtypes(</a:t>
                      </a:r>
                      <a:r>
                        <a:rPr lang="en" sz="10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"int64"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 = np.where(data[</a:t>
                      </a:r>
                      <a:r>
                        <a:rPr lang="en" sz="10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== </a:t>
                      </a:r>
                      <a:r>
                        <a:rPr lang="en" sz="10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&lt;=50K'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0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split into train and test sets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x_train, x_test, y_train, y_test = train_test_split(x,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y,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test_size=</a:t>
                      </a:r>
                      <a:r>
                        <a:rPr lang="en" sz="10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random_state=</a:t>
                      </a:r>
                      <a:r>
                        <a:rPr lang="en" sz="10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standardize the train dataset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scaler = MinMaxScaler()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 = scaler.fit_transform(x_train)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scale the test dataset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x_test = scaler.transform(x_test)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fit the model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 = DecisionTreeClassifier()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model.fit(x_train,y_train)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evaluate the model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yhat = model.predict(x_test)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accuracy_score(y_test,yhat)</a:t>
                      </a:r>
                      <a:br>
                        <a:rPr lang="en" sz="10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0.7734670897737742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sp>
        <p:nvSpPr>
          <p:cNvPr id="626" name="Google Shape;626;p85"/>
          <p:cNvSpPr/>
          <p:nvPr/>
        </p:nvSpPr>
        <p:spPr>
          <a:xfrm>
            <a:off x="1531628" y="1292900"/>
            <a:ext cx="189600" cy="17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5"/>
          <p:cNvSpPr txBox="1"/>
          <p:nvPr/>
        </p:nvSpPr>
        <p:spPr>
          <a:xfrm>
            <a:off x="290825" y="1738521"/>
            <a:ext cx="11871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Right</a:t>
            </a:r>
            <a:endParaRPr b="1" sz="20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way!!!!</a:t>
            </a:r>
            <a:endParaRPr b="1" sz="20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75"/>
            <a:ext cx="9144000" cy="330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/>
        </p:nvSpPr>
        <p:spPr>
          <a:xfrm>
            <a:off x="116675" y="233194"/>
            <a:ext cx="64890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Decision Tree (regression)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363800" y="4355500"/>
            <a:ext cx="1036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Rishabh Jain</a:t>
            </a:r>
            <a:endParaRPr sz="10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Google Shape;632;p86"/>
          <p:cNvGraphicFramePr/>
          <p:nvPr/>
        </p:nvGraphicFramePr>
        <p:xfrm>
          <a:off x="2786850" y="19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3898275"/>
              </a:tblGrid>
              <a:tr h="475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data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 = data.select_dtypes(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"int64"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 = np.where(data[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== </a:t>
                      </a:r>
                      <a:r>
                        <a:rPr lang="en" sz="8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&lt;=50K'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split into train and test sets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x_train, x_test, y_train, y_test = train_test_split(x,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y,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test_size=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random_state=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identify outlier in the training dataset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lof = LocalOutlierFactor()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outlier = lof.fit_predict(x_train)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mask = outlier != </a:t>
                      </a: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select all rows that are not outliers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x_train, y_train = x_train[mask], y_train[mask]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standardize the train dataset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scaler = MinMaxScaler()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 = scaler.fit_transform(x_train)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scale the test dataset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x_test = scaler.transform(x_test)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fit the model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 = DecisionTreeClassifier()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model.fit(x_train,y_train)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evaluate the model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yhat = model.predict(x_test)</a:t>
                      </a: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8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accuracy_score(y_test,yhat)</a:t>
                      </a:r>
                      <a:endParaRPr sz="800">
                        <a:solidFill>
                          <a:srgbClr val="DCDCDC"/>
                        </a:solidFill>
                        <a:highlight>
                          <a:srgbClr val="3F3F3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0.7632306274951377</a:t>
                      </a:r>
                      <a:endParaRPr sz="800">
                        <a:solidFill>
                          <a:srgbClr val="DCDCDC"/>
                        </a:solidFill>
                        <a:highlight>
                          <a:srgbClr val="3F3F3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sp>
        <p:nvSpPr>
          <p:cNvPr id="633" name="Google Shape;633;p86"/>
          <p:cNvSpPr/>
          <p:nvPr/>
        </p:nvSpPr>
        <p:spPr>
          <a:xfrm>
            <a:off x="2444628" y="870925"/>
            <a:ext cx="189600" cy="17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6"/>
          <p:cNvSpPr txBox="1"/>
          <p:nvPr/>
        </p:nvSpPr>
        <p:spPr>
          <a:xfrm>
            <a:off x="494850" y="843025"/>
            <a:ext cx="16800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Outlier removal without data </a:t>
            </a:r>
            <a:r>
              <a:rPr b="1" lang="en" sz="20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leakage</a:t>
            </a:r>
            <a:endParaRPr b="1" sz="20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7"/>
          <p:cNvSpPr txBox="1"/>
          <p:nvPr/>
        </p:nvSpPr>
        <p:spPr>
          <a:xfrm>
            <a:off x="664375" y="722700"/>
            <a:ext cx="4089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"/>
                <a:ea typeface="Lato"/>
                <a:cs typeface="Lato"/>
                <a:sym typeface="Lato"/>
              </a:rPr>
              <a:t>Train and Test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40" name="Google Shape;640;p87"/>
          <p:cNvGraphicFramePr/>
          <p:nvPr/>
        </p:nvGraphicFramePr>
        <p:xfrm>
          <a:off x="833775" y="241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65125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split-out train/validation and test dataset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x_train, x_test, y_train, y_test = train_test_split(income.drop(labels=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,axis=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income[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test_size=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0.30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random_state=</a:t>
                      </a:r>
                      <a:r>
                        <a:rPr lang="en" sz="105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shuffle=</a:t>
                      </a:r>
                      <a:r>
                        <a:rPr lang="en" sz="105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                           stratify=income[</a:t>
                      </a:r>
                      <a:r>
                        <a:rPr lang="en" sz="105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"high_income"</a:t>
                      </a:r>
                      <a:r>
                        <a:rPr lang="en" sz="105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])</a:t>
                      </a:r>
                      <a:endParaRPr sz="105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" name="Google Shape;645;p88"/>
          <p:cNvGraphicFramePr/>
          <p:nvPr/>
        </p:nvGraphicFramePr>
        <p:xfrm>
          <a:off x="1186950" y="4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{35603E75-C5FF-4ED4-BA30-60DB37FED48C}</a:tableStyleId>
              </a:tblPr>
              <a:tblGrid>
                <a:gridCol w="67701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create a pipeline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pipe = Pipeline([(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"classifier"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DecisionTreeClassifier())])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create a dictionary with the hyperparameters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search_space = [{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"classifier"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:[DecisionTreeClassifier()],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"classifier__criterion"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"gini"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"entropy"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]},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{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"classifier"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[KNeighborsClassifier()],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"classifier__n_neighbors"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]}]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create grid search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kfold = StratifiedKFold(n_splits=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,random_state=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,shuffle=</a:t>
                      </a:r>
                      <a:r>
                        <a:rPr lang="en" sz="1100">
                          <a:solidFill>
                            <a:srgbClr val="E3CEAB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see other scoring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https://scikit-learn.org/stable/modules/model_evaluation.html#scoring-parameter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grid = GridSearchCV(estimator=pipe, 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param_grid=search_space,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cv=kfold,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scoring=</a:t>
                      </a:r>
                      <a:r>
                        <a:rPr lang="en" sz="1100">
                          <a:solidFill>
                            <a:srgbClr val="CC939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"accuracy"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n_jobs=</a:t>
                      </a:r>
                      <a:r>
                        <a:rPr lang="en" sz="1100">
                          <a:solidFill>
                            <a:srgbClr val="8CD0D3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7F9F7F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fit grid search</a:t>
                      </a:r>
                      <a:b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>
                          <a:solidFill>
                            <a:srgbClr val="DCDCDC"/>
                          </a:solidFill>
                          <a:highlight>
                            <a:srgbClr val="3F3F3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best_model = grid.fit(x_train,y_train)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  <p:sp>
        <p:nvSpPr>
          <p:cNvPr id="646" name="Google Shape;646;p88"/>
          <p:cNvSpPr txBox="1"/>
          <p:nvPr/>
        </p:nvSpPr>
        <p:spPr>
          <a:xfrm>
            <a:off x="5406900" y="-46425"/>
            <a:ext cx="2881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Hyperparameter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0" y="1259075"/>
            <a:ext cx="8839200" cy="74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625" y="2757904"/>
            <a:ext cx="5610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75" y="2757904"/>
            <a:ext cx="2624650" cy="1964738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9"/>
          <p:cNvSpPr txBox="1"/>
          <p:nvPr/>
        </p:nvSpPr>
        <p:spPr>
          <a:xfrm>
            <a:off x="381725" y="273750"/>
            <a:ext cx="4719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Performance Evaluation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when to use decision trees</a:t>
            </a:r>
            <a:endParaRPr/>
          </a:p>
        </p:txBody>
      </p:sp>
      <p:sp>
        <p:nvSpPr>
          <p:cNvPr id="660" name="Google Shape;660;p90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0"/>
          <p:cNvSpPr txBox="1"/>
          <p:nvPr/>
        </p:nvSpPr>
        <p:spPr>
          <a:xfrm>
            <a:off x="593375" y="1595425"/>
            <a:ext cx="795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main advantages of using decision trees is that they're: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Easy to interpret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Relatively fast to fit and make predictions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Able to handle multiple types of data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Able to pick up nonlinearities in data, and usually fairly accurate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main disadvantage of using decision trees is their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tendency to overfit.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1"/>
          <p:cNvSpPr txBox="1"/>
          <p:nvPr>
            <p:ph idx="2" type="body"/>
          </p:nvPr>
        </p:nvSpPr>
        <p:spPr>
          <a:xfrm>
            <a:off x="595313" y="925137"/>
            <a:ext cx="7953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2053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1"/>
          <p:cNvSpPr txBox="1"/>
          <p:nvPr/>
        </p:nvSpPr>
        <p:spPr>
          <a:xfrm>
            <a:off x="787850" y="1519425"/>
            <a:ext cx="6482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1"/>
          <p:cNvSpPr txBox="1"/>
          <p:nvPr/>
        </p:nvSpPr>
        <p:spPr>
          <a:xfrm>
            <a:off x="76200" y="152400"/>
            <a:ext cx="5722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Lesson #04 - Decision Trees.ipynb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91"/>
          <p:cNvSpPr/>
          <p:nvPr/>
        </p:nvSpPr>
        <p:spPr>
          <a:xfrm>
            <a:off x="4725900" y="528975"/>
            <a:ext cx="4182900" cy="3779400"/>
          </a:xfrm>
          <a:prstGeom prst="rect">
            <a:avLst/>
          </a:prstGeom>
          <a:solidFill>
            <a:srgbClr val="FFFFFF">
              <a:alpha val="35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1"/>
          <p:cNvSpPr txBox="1"/>
          <p:nvPr/>
        </p:nvSpPr>
        <p:spPr>
          <a:xfrm>
            <a:off x="5150400" y="1057950"/>
            <a:ext cx="33339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Transforms using numerical data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Hyperparameter tuning (multiples eval. metrics?)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Analysing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overfitting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(eval using train dataset)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Personalize pipeline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 selection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models using Ensemble - RandomForest?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9651" cy="51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0" y="152400"/>
            <a:ext cx="452864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73" y="1570275"/>
            <a:ext cx="22288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/>
        </p:nvSpPr>
        <p:spPr>
          <a:xfrm>
            <a:off x="6182625" y="1046300"/>
            <a:ext cx="17796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Cardinality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075" y="4235825"/>
            <a:ext cx="2784350" cy="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75" y="72775"/>
            <a:ext cx="3669538" cy="25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913" y="45250"/>
            <a:ext cx="3669525" cy="25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934" y="2610473"/>
            <a:ext cx="3669550" cy="256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75" y="2652393"/>
            <a:ext cx="3669550" cy="256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01-Boost Business Theme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237DB9"/>
      </a:accent1>
      <a:accent2>
        <a:srgbClr val="14AA96"/>
      </a:accent2>
      <a:accent3>
        <a:srgbClr val="9BB955"/>
      </a:accent3>
      <a:accent4>
        <a:srgbClr val="F09B14"/>
      </a:accent4>
      <a:accent5>
        <a:srgbClr val="BE392B"/>
      </a:accent5>
      <a:accent6>
        <a:srgbClr val="6432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